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1" r:id="rId2"/>
    <p:sldId id="259" r:id="rId3"/>
    <p:sldId id="264" r:id="rId4"/>
    <p:sldId id="258" r:id="rId5"/>
    <p:sldId id="260" r:id="rId6"/>
    <p:sldId id="261" r:id="rId7"/>
    <p:sldId id="262" r:id="rId8"/>
    <p:sldId id="265" r:id="rId9"/>
    <p:sldId id="256" r:id="rId10"/>
    <p:sldId id="266" r:id="rId11"/>
    <p:sldId id="278" r:id="rId12"/>
    <p:sldId id="277" r:id="rId13"/>
    <p:sldId id="279" r:id="rId14"/>
    <p:sldId id="267" r:id="rId15"/>
    <p:sldId id="268" r:id="rId16"/>
    <p:sldId id="269" r:id="rId17"/>
    <p:sldId id="270" r:id="rId18"/>
    <p:sldId id="272" r:id="rId19"/>
    <p:sldId id="271" r:id="rId20"/>
    <p:sldId id="273" r:id="rId21"/>
    <p:sldId id="276" r:id="rId22"/>
    <p:sldId id="274" r:id="rId23"/>
    <p:sldId id="280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77" autoAdjust="0"/>
    <p:restoredTop sz="94660"/>
  </p:normalViewPr>
  <p:slideViewPr>
    <p:cSldViewPr snapToGrid="0" showGuides="1">
      <p:cViewPr varScale="1">
        <p:scale>
          <a:sx n="83" d="100"/>
          <a:sy n="83" d="100"/>
        </p:scale>
        <p:origin x="706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78F69-EE45-499B-ABE3-8661D107EAC0}" type="datetimeFigureOut">
              <a:rPr lang="ru-RU" smtClean="0"/>
              <a:t>16.04.2022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92883-2427-4DC9-A83D-96C6C9917D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36318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78F69-EE45-499B-ABE3-8661D107EAC0}" type="datetimeFigureOut">
              <a:rPr lang="ru-RU" smtClean="0"/>
              <a:t>16.04.2022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92883-2427-4DC9-A83D-96C6C9917D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72557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78F69-EE45-499B-ABE3-8661D107EAC0}" type="datetimeFigureOut">
              <a:rPr lang="ru-RU" smtClean="0"/>
              <a:t>16.04.2022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92883-2427-4DC9-A83D-96C6C9917D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37233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78F69-EE45-499B-ABE3-8661D107EAC0}" type="datetimeFigureOut">
              <a:rPr lang="ru-RU" smtClean="0"/>
              <a:t>16.04.2022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92883-2427-4DC9-A83D-96C6C9917D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6652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78F69-EE45-499B-ABE3-8661D107EAC0}" type="datetimeFigureOut">
              <a:rPr lang="ru-RU" smtClean="0"/>
              <a:t>16.04.2022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92883-2427-4DC9-A83D-96C6C9917D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42411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78F69-EE45-499B-ABE3-8661D107EAC0}" type="datetimeFigureOut">
              <a:rPr lang="ru-RU" smtClean="0"/>
              <a:t>16.04.2022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92883-2427-4DC9-A83D-96C6C9917D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3009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78F69-EE45-499B-ABE3-8661D107EAC0}" type="datetimeFigureOut">
              <a:rPr lang="ru-RU" smtClean="0"/>
              <a:t>16.04.2022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92883-2427-4DC9-A83D-96C6C9917D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83637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78F69-EE45-499B-ABE3-8661D107EAC0}" type="datetimeFigureOut">
              <a:rPr lang="ru-RU" smtClean="0"/>
              <a:t>16.04.2022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92883-2427-4DC9-A83D-96C6C9917D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8472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78F69-EE45-499B-ABE3-8661D107EAC0}" type="datetimeFigureOut">
              <a:rPr lang="ru-RU" smtClean="0"/>
              <a:t>16.04.2022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92883-2427-4DC9-A83D-96C6C9917D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8580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78F69-EE45-499B-ABE3-8661D107EAC0}" type="datetimeFigureOut">
              <a:rPr lang="ru-RU" smtClean="0"/>
              <a:t>16.04.2022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92883-2427-4DC9-A83D-96C6C9917D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9809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78F69-EE45-499B-ABE3-8661D107EAC0}" type="datetimeFigureOut">
              <a:rPr lang="ru-RU" smtClean="0"/>
              <a:t>16.04.2022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92883-2427-4DC9-A83D-96C6C9917D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3570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978F69-EE45-499B-ABE3-8661D107EAC0}" type="datetimeFigureOut">
              <a:rPr lang="ru-RU" smtClean="0"/>
              <a:t>16.04.2022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392883-2427-4DC9-A83D-96C6C9917D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9867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0970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651453"/>
            <a:ext cx="10936458" cy="1325563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Цель </a:t>
            </a:r>
            <a:r>
              <a:rPr lang="ru-RU" dirty="0">
                <a:solidFill>
                  <a:srgbClr val="FF0000"/>
                </a:solidFill>
              </a:rPr>
              <a:t>урока</a:t>
            </a:r>
            <a:r>
              <a:rPr lang="ru-RU" dirty="0" smtClean="0">
                <a:solidFill>
                  <a:srgbClr val="FF0000"/>
                </a:solidFill>
              </a:rPr>
              <a:t>: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sz="3600" dirty="0" smtClean="0"/>
              <a:t>изучить </a:t>
            </a:r>
            <a:r>
              <a:rPr lang="ru-RU" sz="3600" dirty="0"/>
              <a:t>заболевания глаз, причины их возникновения и меры профилактики. </a:t>
            </a: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96528" y="2407516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>
                <a:latin typeface="+mj-lt"/>
              </a:rPr>
              <a:t>- Близорукость;</a:t>
            </a:r>
          </a:p>
          <a:p>
            <a:pPr marL="0" indent="0">
              <a:buNone/>
            </a:pPr>
            <a:r>
              <a:rPr lang="ru-RU" sz="3200" dirty="0" smtClean="0">
                <a:latin typeface="+mj-lt"/>
              </a:rPr>
              <a:t>-</a:t>
            </a:r>
            <a:r>
              <a:rPr lang="ru-RU" sz="3200" dirty="0">
                <a:latin typeface="+mj-lt"/>
              </a:rPr>
              <a:t> </a:t>
            </a:r>
            <a:r>
              <a:rPr lang="ru-RU" sz="3200" dirty="0" smtClean="0">
                <a:latin typeface="+mj-lt"/>
              </a:rPr>
              <a:t>Дальнозоркость;</a:t>
            </a:r>
          </a:p>
          <a:p>
            <a:pPr marL="0" indent="0">
              <a:buNone/>
            </a:pPr>
            <a:r>
              <a:rPr lang="ru-RU" sz="3200" dirty="0" smtClean="0">
                <a:latin typeface="+mj-lt"/>
              </a:rPr>
              <a:t>- Катаракта;</a:t>
            </a:r>
          </a:p>
          <a:p>
            <a:pPr marL="0" indent="0">
              <a:buNone/>
            </a:pPr>
            <a:r>
              <a:rPr lang="ru-RU" sz="3200" dirty="0" smtClean="0">
                <a:latin typeface="+mj-lt"/>
              </a:rPr>
              <a:t>- Бельмо;</a:t>
            </a:r>
          </a:p>
          <a:p>
            <a:pPr marL="0" indent="0">
              <a:buNone/>
            </a:pPr>
            <a:r>
              <a:rPr lang="ru-RU" sz="3200" dirty="0" smtClean="0">
                <a:latin typeface="+mj-lt"/>
              </a:rPr>
              <a:t>- Конъюнктивит. </a:t>
            </a:r>
            <a:endParaRPr lang="ru-RU" sz="3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82050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3400" y="732410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>
                <a:solidFill>
                  <a:srgbClr val="FF0000"/>
                </a:solidFill>
                <a:latin typeface="+mj-lt"/>
              </a:rPr>
              <a:t>Катаракта</a:t>
            </a:r>
            <a:r>
              <a:rPr lang="ru-RU" sz="3200" dirty="0" smtClean="0">
                <a:latin typeface="+mj-lt"/>
              </a:rPr>
              <a:t> – помутнение хрусталика глаза.</a:t>
            </a:r>
            <a:endParaRPr lang="ru-RU" sz="3200" dirty="0">
              <a:latin typeface="+mj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144" y="1631244"/>
            <a:ext cx="6573712" cy="4312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324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3400" y="732410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>
                <a:solidFill>
                  <a:srgbClr val="FF0000"/>
                </a:solidFill>
                <a:latin typeface="+mj-lt"/>
              </a:rPr>
              <a:t>Конъюнктивит</a:t>
            </a:r>
            <a:r>
              <a:rPr lang="ru-RU" sz="3200" dirty="0" smtClean="0">
                <a:latin typeface="+mj-lt"/>
              </a:rPr>
              <a:t> – это воспаление слизистой оболочки глаза (конъюнктивы). </a:t>
            </a:r>
            <a:endParaRPr lang="ru-RU" sz="3200" dirty="0"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0436" y="2021599"/>
            <a:ext cx="6471127" cy="4373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065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3400" y="732410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>
                <a:solidFill>
                  <a:srgbClr val="FF0000"/>
                </a:solidFill>
                <a:latin typeface="+mj-lt"/>
              </a:rPr>
              <a:t>Бельмо</a:t>
            </a:r>
            <a:r>
              <a:rPr lang="ru-RU" sz="3200" dirty="0" smtClean="0">
                <a:latin typeface="+mj-lt"/>
              </a:rPr>
              <a:t> – это помутнение роговицы глаза.</a:t>
            </a:r>
            <a:endParaRPr lang="ru-RU" sz="3200" dirty="0">
              <a:latin typeface="+mj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7746" y="1504453"/>
            <a:ext cx="6497983" cy="4541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968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47437" y="551008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>
                <a:latin typeface="+mj-lt"/>
              </a:rPr>
              <a:t>Рецепторы глаза – колбочки и палочки </a:t>
            </a:r>
            <a:r>
              <a:rPr lang="ru-RU" sz="3200" dirty="0">
                <a:latin typeface="+mj-lt"/>
              </a:rPr>
              <a:t>–</a:t>
            </a:r>
            <a:r>
              <a:rPr lang="ru-RU" sz="3200" dirty="0" smtClean="0">
                <a:latin typeface="+mj-lt"/>
              </a:rPr>
              <a:t> расположены в сетчатке глаза.</a:t>
            </a:r>
            <a:endParaRPr lang="ru-RU" sz="3200" dirty="0"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11482" r="2525" b="6632"/>
          <a:stretch/>
        </p:blipFill>
        <p:spPr>
          <a:xfrm>
            <a:off x="2032001" y="2002640"/>
            <a:ext cx="8146472" cy="384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598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5036" y="1548534"/>
            <a:ext cx="8261927" cy="490551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222971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Фокусировка изображения при нормальном зрении, близорукости и дальнозоркости</a:t>
            </a:r>
            <a:endParaRPr lang="ru-RU" sz="3600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399228" y="6142903"/>
            <a:ext cx="4474852" cy="37188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078182" y="2964873"/>
            <a:ext cx="4461163" cy="36021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9228" y="4508500"/>
            <a:ext cx="4860554" cy="371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853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3600" dirty="0" smtClean="0"/>
              <a:t>При близорукости назначают </a:t>
            </a:r>
            <a:r>
              <a:rPr lang="ru-RU" sz="3600" b="1" dirty="0" smtClean="0">
                <a:solidFill>
                  <a:srgbClr val="FF0000"/>
                </a:solidFill>
              </a:rPr>
              <a:t>двояковогнутые (рассеивающие)</a:t>
            </a:r>
            <a:r>
              <a:rPr lang="ru-RU" sz="3600" dirty="0" smtClean="0">
                <a:solidFill>
                  <a:srgbClr val="FF0000"/>
                </a:solidFill>
              </a:rPr>
              <a:t> </a:t>
            </a:r>
            <a:r>
              <a:rPr lang="ru-RU" sz="3600" dirty="0" smtClean="0"/>
              <a:t>линзы. 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t="51106"/>
          <a:stretch/>
        </p:blipFill>
        <p:spPr>
          <a:xfrm>
            <a:off x="2968568" y="1887248"/>
            <a:ext cx="6254863" cy="4228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82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3600" dirty="0" smtClean="0"/>
              <a:t>При дальнозоркости назначают </a:t>
            </a:r>
            <a:r>
              <a:rPr lang="ru-RU" sz="3600" b="1" dirty="0" smtClean="0">
                <a:solidFill>
                  <a:srgbClr val="FF0000"/>
                </a:solidFill>
              </a:rPr>
              <a:t>двояковыпуклые (собирающие)</a:t>
            </a:r>
            <a:r>
              <a:rPr lang="ru-RU" sz="3600" dirty="0" smtClean="0">
                <a:solidFill>
                  <a:srgbClr val="FF0000"/>
                </a:solidFill>
              </a:rPr>
              <a:t> </a:t>
            </a:r>
            <a:r>
              <a:rPr lang="ru-RU" sz="3600" dirty="0" smtClean="0"/>
              <a:t>линзы. 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t="54079"/>
          <a:stretch/>
        </p:blipFill>
        <p:spPr>
          <a:xfrm>
            <a:off x="3206229" y="1881548"/>
            <a:ext cx="6787516" cy="4239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079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8127" y="347806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+mj-lt"/>
              </a:rPr>
              <a:t>Диоптрия </a:t>
            </a:r>
            <a:r>
              <a:rPr lang="ru-RU" sz="3600" dirty="0" smtClean="0">
                <a:latin typeface="+mj-lt"/>
              </a:rPr>
              <a:t>– единица измерения оптической силы линзы. </a:t>
            </a:r>
            <a:endParaRPr lang="ru-RU" sz="3600" dirty="0">
              <a:latin typeface="+mj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-698" t="-46914" r="698" b="46914"/>
          <a:stretch/>
        </p:blipFill>
        <p:spPr>
          <a:xfrm>
            <a:off x="6880380" y="-812022"/>
            <a:ext cx="4907220" cy="631207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r="-3220" b="30946"/>
          <a:stretch/>
        </p:blipFill>
        <p:spPr>
          <a:xfrm>
            <a:off x="164254" y="1581527"/>
            <a:ext cx="6576062" cy="4154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918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/>
              <a:t>Ситуационные задачи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600"/>
              </a:spcBef>
              <a:buNone/>
            </a:pPr>
            <a:r>
              <a:rPr lang="ru-RU" u="sng" dirty="0" smtClean="0">
                <a:latin typeface="+mj-lt"/>
              </a:rPr>
              <a:t>1 вариант.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dirty="0" smtClean="0">
                <a:latin typeface="+mj-lt"/>
              </a:rPr>
              <a:t>Врач-окулист </a:t>
            </a:r>
            <a:r>
              <a:rPr lang="ru-RU" dirty="0">
                <a:latin typeface="+mj-lt"/>
              </a:rPr>
              <a:t>выписывает пациенту очки, оптическая сила которых равна +2 </a:t>
            </a:r>
            <a:r>
              <a:rPr lang="ru-RU" dirty="0" err="1">
                <a:latin typeface="+mj-lt"/>
              </a:rPr>
              <a:t>дптр</a:t>
            </a:r>
            <a:r>
              <a:rPr lang="ru-RU" dirty="0">
                <a:latin typeface="+mj-lt"/>
              </a:rPr>
              <a:t>. Какой недостаток зрения исправляют эти очки? </a:t>
            </a:r>
            <a:endParaRPr lang="ru-RU" dirty="0" smtClean="0">
              <a:latin typeface="+mj-lt"/>
            </a:endParaRPr>
          </a:p>
          <a:p>
            <a:pPr marL="0" indent="0">
              <a:spcBef>
                <a:spcPts val="600"/>
              </a:spcBef>
              <a:buNone/>
            </a:pPr>
            <a:endParaRPr lang="ru-RU" dirty="0" smtClean="0">
              <a:latin typeface="+mj-lt"/>
            </a:endParaRPr>
          </a:p>
          <a:p>
            <a:pPr marL="0" indent="0">
              <a:spcBef>
                <a:spcPts val="600"/>
              </a:spcBef>
              <a:buNone/>
            </a:pPr>
            <a:endParaRPr lang="ru-RU" u="sng" dirty="0" smtClean="0">
              <a:latin typeface="+mj-lt"/>
            </a:endParaRPr>
          </a:p>
          <a:p>
            <a:pPr marL="0" indent="0">
              <a:spcBef>
                <a:spcPts val="600"/>
              </a:spcBef>
              <a:buNone/>
            </a:pPr>
            <a:r>
              <a:rPr lang="ru-RU" u="sng" dirty="0" smtClean="0">
                <a:latin typeface="+mj-lt"/>
              </a:rPr>
              <a:t>2 вариант.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dirty="0" smtClean="0">
                <a:latin typeface="+mj-lt"/>
              </a:rPr>
              <a:t>Если </a:t>
            </a:r>
            <a:r>
              <a:rPr lang="ru-RU" dirty="0">
                <a:latin typeface="+mj-lt"/>
              </a:rPr>
              <a:t>человек близорук, то какие очки ему необходимы: +1,5 </a:t>
            </a:r>
            <a:r>
              <a:rPr lang="ru-RU" dirty="0" err="1">
                <a:latin typeface="+mj-lt"/>
              </a:rPr>
              <a:t>дптр</a:t>
            </a:r>
            <a:r>
              <a:rPr lang="ru-RU" dirty="0">
                <a:latin typeface="+mj-lt"/>
              </a:rPr>
              <a:t> или -1,5 </a:t>
            </a:r>
            <a:r>
              <a:rPr lang="ru-RU" dirty="0" err="1">
                <a:latin typeface="+mj-lt"/>
              </a:rPr>
              <a:t>дптр</a:t>
            </a:r>
            <a:r>
              <a:rPr lang="ru-RU" dirty="0">
                <a:latin typeface="+mj-lt"/>
              </a:rPr>
              <a:t>?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469245" y="3158836"/>
            <a:ext cx="3253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+mj-lt"/>
              </a:rPr>
              <a:t>Дальнозоркость</a:t>
            </a:r>
            <a:endParaRPr lang="ru-RU" sz="28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69244" y="5444837"/>
            <a:ext cx="3253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+mj-lt"/>
              </a:rPr>
              <a:t>-1,5 </a:t>
            </a:r>
            <a:r>
              <a:rPr lang="ru-RU" sz="2800" dirty="0" err="1" smtClean="0">
                <a:solidFill>
                  <a:srgbClr val="FF0000"/>
                </a:solidFill>
                <a:latin typeface="+mj-lt"/>
              </a:rPr>
              <a:t>дптр</a:t>
            </a:r>
            <a:endParaRPr lang="ru-RU" sz="2800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07002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4001" t="41686" r="6253" b="26226"/>
          <a:stretch/>
        </p:blipFill>
        <p:spPr>
          <a:xfrm>
            <a:off x="47134" y="1736678"/>
            <a:ext cx="12075736" cy="2731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030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5891" y="3520594"/>
            <a:ext cx="5006109" cy="333740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475018" cy="298334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00" y="0"/>
            <a:ext cx="4572000" cy="25717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" y="3901786"/>
            <a:ext cx="5255491" cy="295621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07690" y="1912216"/>
            <a:ext cx="45720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762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1055" y="240145"/>
            <a:ext cx="11566269" cy="4523654"/>
          </a:xfrm>
        </p:spPr>
        <p:txBody>
          <a:bodyPr/>
          <a:lstStyle/>
          <a:p>
            <a:pPr marL="0" lvl="0" indent="0" algn="just">
              <a:buNone/>
            </a:pPr>
            <a:r>
              <a:rPr lang="ru-RU" sz="2750" dirty="0">
                <a:latin typeface="+mj-lt"/>
              </a:rPr>
              <a:t>Изучите данные таблицы и ответьте на вопросы: (воспользуйтесь </a:t>
            </a:r>
            <a:r>
              <a:rPr lang="ru-RU" sz="2750" dirty="0" smtClean="0">
                <a:latin typeface="+mj-lt"/>
              </a:rPr>
              <a:t>информацией - стр. 250 и 312 </a:t>
            </a:r>
            <a:r>
              <a:rPr lang="ru-RU" sz="2750" dirty="0">
                <a:latin typeface="+mj-lt"/>
              </a:rPr>
              <a:t>учебника). </a:t>
            </a:r>
          </a:p>
          <a:p>
            <a:pPr marL="514350" lvl="0" indent="-514350" algn="just">
              <a:buAutoNum type="arabicParenR"/>
            </a:pPr>
            <a:r>
              <a:rPr lang="ru-RU" sz="2750" dirty="0" smtClean="0">
                <a:latin typeface="+mj-lt"/>
              </a:rPr>
              <a:t>Что </a:t>
            </a:r>
            <a:r>
              <a:rPr lang="ru-RU" sz="2750" dirty="0">
                <a:latin typeface="+mj-lt"/>
              </a:rPr>
              <a:t>такое аккомодация? </a:t>
            </a:r>
            <a:endParaRPr lang="ru-RU" sz="2750" dirty="0" smtClean="0">
              <a:latin typeface="+mj-lt"/>
            </a:endParaRPr>
          </a:p>
          <a:p>
            <a:pPr marL="514350" lvl="0" indent="-514350" algn="just">
              <a:buAutoNum type="arabicParenR"/>
            </a:pPr>
            <a:r>
              <a:rPr lang="ru-RU" sz="2750" dirty="0" smtClean="0">
                <a:latin typeface="+mj-lt"/>
              </a:rPr>
              <a:t>Как </a:t>
            </a:r>
            <a:r>
              <a:rPr lang="ru-RU" sz="2750" dirty="0">
                <a:latin typeface="+mj-lt"/>
              </a:rPr>
              <a:t>меняется аккомодационная способность глаза с </a:t>
            </a:r>
            <a:r>
              <a:rPr lang="ru-RU" sz="2750" dirty="0" smtClean="0">
                <a:latin typeface="+mj-lt"/>
              </a:rPr>
              <a:t>возрастом?</a:t>
            </a:r>
          </a:p>
          <a:p>
            <a:pPr marL="514350" lvl="0" indent="-514350" algn="just">
              <a:buAutoNum type="arabicParenR"/>
            </a:pPr>
            <a:r>
              <a:rPr lang="ru-RU" sz="2750" dirty="0" smtClean="0">
                <a:latin typeface="+mj-lt"/>
              </a:rPr>
              <a:t>К </a:t>
            </a:r>
            <a:r>
              <a:rPr lang="ru-RU" sz="2750" dirty="0">
                <a:latin typeface="+mj-lt"/>
              </a:rPr>
              <a:t>развитию какого заболевания приводят такие изменения?</a:t>
            </a:r>
          </a:p>
          <a:p>
            <a:pPr marL="0" indent="0" algn="just">
              <a:buNone/>
            </a:pPr>
            <a:endParaRPr lang="ru-RU" sz="3200" dirty="0"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5388" y="2591137"/>
            <a:ext cx="8038421" cy="4228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54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4308" y="0"/>
            <a:ext cx="10762674" cy="4351338"/>
          </a:xfrm>
        </p:spPr>
        <p:txBody>
          <a:bodyPr/>
          <a:lstStyle/>
          <a:p>
            <a:pPr marL="0" indent="0" algn="just">
              <a:buNone/>
            </a:pPr>
            <a:endParaRPr lang="ru-RU" b="1" dirty="0" smtClean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r>
              <a:rPr lang="ru-RU" sz="3200" b="1" dirty="0" smtClean="0">
                <a:solidFill>
                  <a:srgbClr val="FF0000"/>
                </a:solidFill>
                <a:latin typeface="+mj-lt"/>
              </a:rPr>
              <a:t>Аккомодация </a:t>
            </a:r>
            <a:r>
              <a:rPr lang="ru-RU" sz="3200" dirty="0" smtClean="0">
                <a:latin typeface="+mj-lt"/>
              </a:rPr>
              <a:t>– способность хрусталика менять свою кривизну.</a:t>
            </a:r>
            <a:endParaRPr lang="ru-RU" sz="3200" dirty="0">
              <a:latin typeface="+mj-lt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t="20045"/>
          <a:stretch/>
        </p:blipFill>
        <p:spPr>
          <a:xfrm>
            <a:off x="2501899" y="1845905"/>
            <a:ext cx="7722756" cy="4631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299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385183"/>
            <a:ext cx="10515600" cy="4351338"/>
          </a:xfrm>
        </p:spPr>
        <p:txBody>
          <a:bodyPr/>
          <a:lstStyle/>
          <a:p>
            <a:pPr algn="ctr"/>
            <a:r>
              <a:rPr lang="ru-RU" dirty="0" smtClean="0"/>
              <a:t>На </a:t>
            </a:r>
            <a:r>
              <a:rPr lang="ru-RU" dirty="0"/>
              <a:t>уроке я узнал…</a:t>
            </a:r>
          </a:p>
          <a:p>
            <a:pPr algn="ctr"/>
            <a:r>
              <a:rPr lang="ru-RU" dirty="0" err="1" smtClean="0"/>
              <a:t>дуМеня</a:t>
            </a:r>
            <a:r>
              <a:rPr lang="ru-RU" dirty="0" smtClean="0"/>
              <a:t> </a:t>
            </a:r>
            <a:r>
              <a:rPr lang="ru-RU" dirty="0"/>
              <a:t>удивило …</a:t>
            </a:r>
          </a:p>
          <a:p>
            <a:pPr algn="ctr"/>
            <a:r>
              <a:rPr lang="ru-RU" dirty="0" smtClean="0"/>
              <a:t>Мне </a:t>
            </a:r>
            <a:r>
              <a:rPr lang="ru-RU" dirty="0"/>
              <a:t>запомнилось …</a:t>
            </a:r>
          </a:p>
          <a:p>
            <a:pPr algn="ctr"/>
            <a:r>
              <a:rPr lang="ru-RU" dirty="0" smtClean="0"/>
              <a:t>Мне </a:t>
            </a:r>
            <a:r>
              <a:rPr lang="ru-RU" dirty="0"/>
              <a:t>непонятно …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7031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8089" y="0"/>
            <a:ext cx="1023582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121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8489" y="313899"/>
            <a:ext cx="11655189" cy="6346208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>
                <a:latin typeface="+mj-lt"/>
              </a:rPr>
              <a:t>Наши глаза защищены бровями, ресницами и веками. Так, веки и ресницы предотвращают попадание инородных частиц (пыли, песчинок и.т.д) в глаз. Объектив фотоаппарата также прикрыт защитной крышкой.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489" y="2051532"/>
            <a:ext cx="5254388" cy="394079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4266" y="2561404"/>
            <a:ext cx="6099412" cy="3430919"/>
          </a:xfrm>
          <a:prstGeom prst="rect">
            <a:avLst/>
          </a:prstGeom>
        </p:spPr>
      </p:pic>
      <p:sp>
        <p:nvSpPr>
          <p:cNvPr id="7" name="Стрелка вправо 6"/>
          <p:cNvSpPr/>
          <p:nvPr/>
        </p:nvSpPr>
        <p:spPr>
          <a:xfrm rot="19662141">
            <a:off x="3534770" y="4602708"/>
            <a:ext cx="504967" cy="65168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8051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1193" y="313899"/>
            <a:ext cx="11491415" cy="6346208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>
                <a:latin typeface="+mj-lt"/>
              </a:rPr>
              <a:t>Внешнюю часть глазного яблока покрывает тонкая прозрачная оболочка — роговица. Ее задача — преломлять световые лучи и пропускать их через зрачок для дальнейшей фиксации на сетчатке глаза. В фотоаппарате данную функцию выполняют линзы объектива.  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3074" name="Picture 2" descr="http://alfafoto.ru/shkola/ustroi/u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52238"/>
            <a:ext cx="7120698" cy="3112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29664" t="28646" r="29478" b="29144"/>
          <a:stretch/>
        </p:blipFill>
        <p:spPr>
          <a:xfrm>
            <a:off x="7210566" y="2204150"/>
            <a:ext cx="4981434" cy="289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380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1193" y="313899"/>
            <a:ext cx="11491415" cy="6346208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>
                <a:latin typeface="+mj-lt"/>
              </a:rPr>
              <a:t>В фотоаппарате есть диафрагма. Это отверстие с изменяемым диаметром внутри объектива, который регулирует поток поступающего внутрь фотоаппарата света. Принцип работы диафрагмы схож с принципом работы человеческого зрачка: чем шире он открыт, тем больше света попадает на сетчатку глаза.</a:t>
            </a:r>
            <a:endParaRPr lang="ru-RU" dirty="0"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0374" t="25063" r="53880" b="38105"/>
          <a:stretch/>
        </p:blipFill>
        <p:spPr>
          <a:xfrm>
            <a:off x="7042244" y="2491150"/>
            <a:ext cx="4558353" cy="36665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53952" r="3045" b="3504"/>
          <a:stretch/>
        </p:blipFill>
        <p:spPr>
          <a:xfrm>
            <a:off x="975814" y="2491150"/>
            <a:ext cx="4483594" cy="3666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843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1193" y="313899"/>
            <a:ext cx="11491415" cy="6346208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+mj-lt"/>
              </a:rPr>
              <a:t>Между радужкой и стекловидным телом скрывается хрусталик. Это двояковыпуклая линза глаза, которая может менять свою форму. Благодаря этому мы одинаково хорошо видим предметы и на близком, и на дальнем расстоянии. Внутри объектива фотокамеры находятся линзы, выполняющие ту же работу, что и хрусталик — помогают фотографу увидеть через объектив и затерявшуюся в траве божью коровку, и ближайшее дерево.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981" y="3258383"/>
            <a:ext cx="5664019" cy="323584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15336" t="28049" r="15709" b="9234"/>
          <a:stretch/>
        </p:blipFill>
        <p:spPr>
          <a:xfrm>
            <a:off x="6371229" y="3487003"/>
            <a:ext cx="5186150" cy="2652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173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1656" y="2739928"/>
            <a:ext cx="6338222" cy="3016014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1193" y="313899"/>
            <a:ext cx="11491415" cy="6346208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>
                <a:latin typeface="+mj-lt"/>
              </a:rPr>
              <a:t>Сетчатка расположена на задней стенке глазного яблока. Ее роль сравнима с ролью матрицы </a:t>
            </a:r>
            <a:r>
              <a:rPr lang="ru-RU" dirty="0" smtClean="0">
                <a:latin typeface="+mj-lt"/>
              </a:rPr>
              <a:t>или </a:t>
            </a:r>
            <a:r>
              <a:rPr lang="ru-RU" dirty="0">
                <a:latin typeface="+mj-lt"/>
              </a:rPr>
              <a:t>пленки - она считывает информацию и отправляет ее в мозг. А матрица фотоаппарата передает изображение в процессор.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61971"/>
            <a:ext cx="5823284" cy="3493971"/>
          </a:xfrm>
          <a:prstGeom prst="rect">
            <a:avLst/>
          </a:prstGeom>
        </p:spPr>
      </p:pic>
      <p:cxnSp>
        <p:nvCxnSpPr>
          <p:cNvPr id="10" name="Прямая со стрелкой 9"/>
          <p:cNvCxnSpPr/>
          <p:nvPr/>
        </p:nvCxnSpPr>
        <p:spPr>
          <a:xfrm flipH="1">
            <a:off x="11000095" y="2693796"/>
            <a:ext cx="313899" cy="1508007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0572298" y="2193642"/>
            <a:ext cx="1624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+mj-lt"/>
              </a:rPr>
              <a:t>Сетчатка</a:t>
            </a:r>
            <a:endParaRPr lang="ru-RU" sz="28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11548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222584"/>
            <a:ext cx="9144000" cy="2387600"/>
          </a:xfrm>
        </p:spPr>
        <p:txBody>
          <a:bodyPr/>
          <a:lstStyle/>
          <a:p>
            <a:r>
              <a:rPr lang="ru-RU" dirty="0" smtClean="0"/>
              <a:t>Заболевания глаз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97789"/>
            <a:ext cx="3400280" cy="256021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5565" y="0"/>
            <a:ext cx="3006435" cy="196044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00" y="4230106"/>
            <a:ext cx="4572000" cy="26955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3334327" cy="2221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984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450</TotalTime>
  <Words>414</Words>
  <Application>Microsoft Office PowerPoint</Application>
  <PresentationFormat>Широкоэкранный</PresentationFormat>
  <Paragraphs>40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7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Заболевания глаз</vt:lpstr>
      <vt:lpstr> Цель урока: изучить заболевания глаз, причины их возникновения и меры профилактики.  </vt:lpstr>
      <vt:lpstr>Презентация PowerPoint</vt:lpstr>
      <vt:lpstr>Презентация PowerPoint</vt:lpstr>
      <vt:lpstr>Презентация PowerPoint</vt:lpstr>
      <vt:lpstr>Презентация PowerPoint</vt:lpstr>
      <vt:lpstr>Фокусировка изображения при нормальном зрении, близорукости и дальнозоркости</vt:lpstr>
      <vt:lpstr>При близорукости назначают двояковогнутые (рассеивающие) линзы. </vt:lpstr>
      <vt:lpstr>При дальнозоркости назначают двояковыпуклые (собирающие) линзы. </vt:lpstr>
      <vt:lpstr>Презентация PowerPoint</vt:lpstr>
      <vt:lpstr>Ситуационные задачи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1</cp:lastModifiedBy>
  <cp:revision>26</cp:revision>
  <dcterms:created xsi:type="dcterms:W3CDTF">2022-04-14T18:44:17Z</dcterms:created>
  <dcterms:modified xsi:type="dcterms:W3CDTF">2022-04-16T07:05:55Z</dcterms:modified>
</cp:coreProperties>
</file>